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160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8" name="Freeform 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3632297"/>
            <a:ext cx="10602096" cy="2170389"/>
          </a:xfrm>
          <a:custGeom>
            <a:avLst/>
            <a:gdLst>
              <a:gd name="T0" fmla="*/ 2253 w 2259"/>
              <a:gd name="T1" fmla="*/ 195 h 413"/>
              <a:gd name="T2" fmla="*/ 2064 w 2259"/>
              <a:gd name="T3" fmla="*/ 7 h 413"/>
              <a:gd name="T4" fmla="*/ 2062 w 2259"/>
              <a:gd name="T5" fmla="*/ 5 h 413"/>
              <a:gd name="T6" fmla="*/ 2048 w 2259"/>
              <a:gd name="T7" fmla="*/ 0 h 413"/>
              <a:gd name="T8" fmla="*/ 891 w 2259"/>
              <a:gd name="T9" fmla="*/ 0 h 413"/>
              <a:gd name="T10" fmla="*/ 851 w 2259"/>
              <a:gd name="T11" fmla="*/ 0 h 413"/>
              <a:gd name="T12" fmla="*/ 541 w 2259"/>
              <a:gd name="T13" fmla="*/ 0 h 413"/>
              <a:gd name="T14" fmla="*/ 54 w 2259"/>
              <a:gd name="T15" fmla="*/ 0 h 413"/>
              <a:gd name="T16" fmla="*/ 0 w 2259"/>
              <a:gd name="T17" fmla="*/ 0 h 413"/>
              <a:gd name="T18" fmla="*/ 0 w 2259"/>
              <a:gd name="T19" fmla="*/ 413 h 413"/>
              <a:gd name="T20" fmla="*/ 54 w 2259"/>
              <a:gd name="T21" fmla="*/ 413 h 413"/>
              <a:gd name="T22" fmla="*/ 541 w 2259"/>
              <a:gd name="T23" fmla="*/ 413 h 413"/>
              <a:gd name="T24" fmla="*/ 851 w 2259"/>
              <a:gd name="T25" fmla="*/ 413 h 413"/>
              <a:gd name="T26" fmla="*/ 891 w 2259"/>
              <a:gd name="T27" fmla="*/ 413 h 413"/>
              <a:gd name="T28" fmla="*/ 2048 w 2259"/>
              <a:gd name="T29" fmla="*/ 413 h 413"/>
              <a:gd name="T30" fmla="*/ 2062 w 2259"/>
              <a:gd name="T31" fmla="*/ 408 h 413"/>
              <a:gd name="T32" fmla="*/ 2064 w 2259"/>
              <a:gd name="T33" fmla="*/ 406 h 413"/>
              <a:gd name="T34" fmla="*/ 2253 w 2259"/>
              <a:gd name="T35" fmla="*/ 217 h 413"/>
              <a:gd name="T36" fmla="*/ 2253 w 2259"/>
              <a:gd name="T37" fmla="*/ 1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9" h="413">
                <a:moveTo>
                  <a:pt x="2253" y="195"/>
                </a:moveTo>
                <a:cubicBezTo>
                  <a:pt x="2064" y="7"/>
                  <a:pt x="2064" y="7"/>
                  <a:pt x="2064" y="7"/>
                </a:cubicBezTo>
                <a:cubicBezTo>
                  <a:pt x="2064" y="6"/>
                  <a:pt x="2063" y="5"/>
                  <a:pt x="2062" y="5"/>
                </a:cubicBezTo>
                <a:cubicBezTo>
                  <a:pt x="2058" y="2"/>
                  <a:pt x="2053" y="0"/>
                  <a:pt x="2048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3"/>
                  <a:pt x="0" y="413"/>
                  <a:pt x="0" y="413"/>
                </a:cubicBezTo>
                <a:cubicBezTo>
                  <a:pt x="54" y="413"/>
                  <a:pt x="54" y="413"/>
                  <a:pt x="54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851" y="413"/>
                  <a:pt x="851" y="413"/>
                  <a:pt x="85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2048" y="413"/>
                  <a:pt x="2048" y="413"/>
                  <a:pt x="2048" y="413"/>
                </a:cubicBezTo>
                <a:cubicBezTo>
                  <a:pt x="2053" y="413"/>
                  <a:pt x="2058" y="411"/>
                  <a:pt x="2062" y="408"/>
                </a:cubicBezTo>
                <a:cubicBezTo>
                  <a:pt x="2063" y="407"/>
                  <a:pt x="2064" y="406"/>
                  <a:pt x="2064" y="406"/>
                </a:cubicBezTo>
                <a:cubicBezTo>
                  <a:pt x="2253" y="217"/>
                  <a:pt x="2253" y="217"/>
                  <a:pt x="2253" y="217"/>
                </a:cubicBezTo>
                <a:cubicBezTo>
                  <a:pt x="2259" y="211"/>
                  <a:pt x="2259" y="201"/>
                  <a:pt x="2253" y="195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1148" y="4041913"/>
            <a:ext cx="8534767" cy="1155033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4000" b="1" dirty="0">
                <a:solidFill>
                  <a:srgbClr val="FEFFFF"/>
                </a:solidFill>
              </a:rPr>
              <a:t>Chapter 21 Section 2:</a:t>
            </a:r>
            <a:br>
              <a:rPr lang="en-US" sz="4000" b="1" dirty="0">
                <a:solidFill>
                  <a:srgbClr val="FEFFFF"/>
                </a:solidFill>
              </a:rPr>
            </a:br>
            <a:r>
              <a:rPr lang="en-US" sz="4000" b="1" dirty="0">
                <a:solidFill>
                  <a:srgbClr val="FEFFFF"/>
                </a:solidFill>
              </a:rPr>
              <a:t>The Triumphs of a Crusade</a:t>
            </a:r>
          </a:p>
        </p:txBody>
      </p:sp>
    </p:spTree>
    <p:extLst>
      <p:ext uri="{BB962C8B-B14F-4D97-AF65-F5344CB8AC3E}">
        <p14:creationId xmlns:p14="http://schemas.microsoft.com/office/powerpoint/2010/main" val="42604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793" y="557848"/>
            <a:ext cx="8911687" cy="979404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Riding for Freedom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059" y="1537252"/>
            <a:ext cx="1050897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Freedom Riders: Hoped to provoke a violent reaction that would convince the Kennedy administration to enforce the law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Bus companies refused to carry the CORE freedom riders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Many of these freedom riders experienced mobs of whites with lead pipes and bats ready to attack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Kennedy arranged to give the freedom riders direct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Justice Department sent 400 U.S marshals to protect the riders in Mississippi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832" y="4340164"/>
            <a:ext cx="3658292" cy="22534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463" y="4340164"/>
            <a:ext cx="3417503" cy="234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19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072" y="544597"/>
            <a:ext cx="8911687" cy="992655"/>
          </a:xfrm>
        </p:spPr>
        <p:txBody>
          <a:bodyPr>
            <a:normAutofit/>
          </a:bodyPr>
          <a:lstStyle/>
          <a:p>
            <a:r>
              <a:rPr lang="en-US" sz="4400" b="1">
                <a:solidFill>
                  <a:schemeClr val="accent1">
                    <a:lumMod val="75000"/>
                  </a:schemeClr>
                </a:solidFill>
              </a:rPr>
              <a:t>Standing Firm</a:t>
            </a:r>
            <a:endParaRPr lang="en-US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2783" y="1537252"/>
            <a:ext cx="1011140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James Meredith: Air Force veteran who won a federal court case that allowed him to enroll in the all white University of Mississippi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Riots broke out on campus which resulted in 2 deaths and 200 arrests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Heading into Birmingham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Strict enforcement of total segregation in public life and a reputation for racial violence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Demonstrations took place in an attempt to desegregate the area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Good Friday, April 12</a:t>
            </a:r>
            <a:r>
              <a:rPr lang="en-US" sz="2000" b="1" baseline="30000" dirty="0">
                <a:solidFill>
                  <a:schemeClr val="accent6">
                    <a:lumMod val="75000"/>
                  </a:schemeClr>
                </a:solidFill>
              </a:rPr>
              <a:t>th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: King and a small band of marchers were arrested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May 2</a:t>
            </a:r>
            <a:r>
              <a:rPr lang="en-US" sz="2000" b="1" baseline="30000" dirty="0">
                <a:solidFill>
                  <a:schemeClr val="accent6">
                    <a:lumMod val="75000"/>
                  </a:schemeClr>
                </a:solidFill>
              </a:rPr>
              <a:t>nd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and May 3</a:t>
            </a:r>
            <a:r>
              <a:rPr lang="en-US" sz="2000" b="1" baseline="30000" dirty="0">
                <a:solidFill>
                  <a:schemeClr val="accent6">
                    <a:lumMod val="75000"/>
                  </a:schemeClr>
                </a:solidFill>
              </a:rPr>
              <a:t>rd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: “Children’s Crusade” met with force by Birmingham Police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Birmingham officials convinced to end segregation by continued protests, an economic boycott, and negative media coverage </a:t>
            </a:r>
          </a:p>
          <a:p>
            <a:pPr lvl="2"/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038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noFill/>
          </a:ln>
          <a:effectLst/>
        </p:spPr>
      </p:sp>
      <p:grpSp>
        <p:nvGrpSpPr>
          <p:cNvPr id="12" name="Group 11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13" name="Freeform 1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4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20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2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2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6" name="Group 25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32"/>
            <a:ext cx="2356675" cy="6853285"/>
            <a:chOff x="6627813" y="195454"/>
            <a:chExt cx="1952625" cy="5678297"/>
          </a:xfrm>
        </p:grpSpPr>
        <p:sp>
          <p:nvSpPr>
            <p:cNvPr id="27" name="Freeform 2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2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2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0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4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40" name="Rectangle 3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44" name="Rectangle 4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87" r="-1" b="-1"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Standing Firm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9225" y="2133600"/>
            <a:ext cx="3650278" cy="37592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85750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Kennedy Takes A Stand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June 11, 1963: Kennedy sent troops to force Governor George Wallace to honor a court order to desegregate the University of Alabama </a:t>
            </a:r>
          </a:p>
          <a:p>
            <a:pPr marL="742950" lvl="1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8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6333" y="583994"/>
            <a:ext cx="8911687" cy="128089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Marching to Washington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4243" y="1624716"/>
            <a:ext cx="1033669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Kennedy sends a civil rights bill to Congress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guaranteed equal access to all public accommodations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Provided the U.S. attorney general with the power to file desegregation suits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The Dream of Equity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Martin Luther King Jr. delivers “I Have a Dream” speech at the Lincoln Memorial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Continued Violence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Church Bombing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Assassination of John F. Kennedy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President Lyndon B. Johnson passes the Civil rights Act of 1964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Prohibited discrimination on the basis of race, religion,                    national origin, and gender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253" y="325127"/>
            <a:ext cx="2775857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34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0559" y="571101"/>
            <a:ext cx="8911687" cy="128089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1">
                    <a:lumMod val="75000"/>
                  </a:schemeClr>
                </a:solidFill>
              </a:rPr>
              <a:t>Fighting for Voting Rights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0992" y="1948070"/>
            <a:ext cx="368410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Freedom Summer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Civil rights groups recruited college students and trained them in nonviolent resistance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A New Political Party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The Selma Campaign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Voting Rights Act of 1965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123" y="4335010"/>
            <a:ext cx="5404402" cy="2301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502" y="1665951"/>
            <a:ext cx="3721376" cy="23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2231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10380</TotalTime>
  <Words>343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Wisp</vt:lpstr>
      <vt:lpstr>Chapter 21 Section 2: The Triumphs of a Crusade</vt:lpstr>
      <vt:lpstr>Riding for Freedom</vt:lpstr>
      <vt:lpstr>Standing Firm</vt:lpstr>
      <vt:lpstr>Standing Firm</vt:lpstr>
      <vt:lpstr>Marching to Washington</vt:lpstr>
      <vt:lpstr>Fighting for Voting Rights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21 Section 2: The Triumphs of a Crusade</dc:title>
  <dc:creator>Ola Hadi</dc:creator>
  <cp:lastModifiedBy>Ola Hadi</cp:lastModifiedBy>
  <cp:revision>15</cp:revision>
  <dcterms:created xsi:type="dcterms:W3CDTF">2017-05-01T15:45:58Z</dcterms:created>
  <dcterms:modified xsi:type="dcterms:W3CDTF">2017-05-09T16:02:44Z</dcterms:modified>
</cp:coreProperties>
</file>